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5" r:id="rId4"/>
    <p:sldId id="276" r:id="rId5"/>
    <p:sldId id="261" r:id="rId6"/>
    <p:sldId id="266" r:id="rId7"/>
    <p:sldId id="264" r:id="rId8"/>
    <p:sldId id="267" r:id="rId9"/>
    <p:sldId id="273" r:id="rId10"/>
    <p:sldId id="260" r:id="rId11"/>
    <p:sldId id="259" r:id="rId12"/>
    <p:sldId id="274" r:id="rId13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E409"/>
    <a:srgbClr val="AB3C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89" autoAdjust="0"/>
  </p:normalViewPr>
  <p:slideViewPr>
    <p:cSldViewPr snapToGrid="0">
      <p:cViewPr>
        <p:scale>
          <a:sx n="80" d="100"/>
          <a:sy n="80" d="100"/>
        </p:scale>
        <p:origin x="-936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65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el" sz="2000" dirty="0"/>
            <a:t>Κριτσίνια με κίτρινο τυρί</a:t>
          </a: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r>
            <a:rPr lang="el-GR" sz="2000" dirty="0"/>
            <a:t>Παστέλι</a:t>
          </a:r>
          <a:endParaRPr lang="el" sz="2000" dirty="0"/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/>
        <a:lstStyle/>
        <a:p>
          <a:r>
            <a:rPr lang="el-GR" sz="2000" dirty="0"/>
            <a:t>Τοστ με τυρί, αυγό και ντομάτα</a:t>
          </a:r>
        </a:p>
        <a:p>
          <a:endParaRPr lang="el" sz="2000" dirty="0"/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/>
        <a:lstStyle/>
        <a:p>
          <a:r>
            <a:rPr lang="el-GR" sz="2000" dirty="0"/>
            <a:t>Γιαούρτι με μπανάνα και μέλι</a:t>
          </a:r>
          <a:endParaRPr lang="el" sz="2000" dirty="0"/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r>
            <a:rPr lang="el-GR" sz="2000" dirty="0"/>
            <a:t>Χυμός φρούτων</a:t>
          </a:r>
          <a:endParaRPr lang="en-US" sz="2000" dirty="0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 custLinFactNeighborX="893" custLinFactNeighborY="25262"/>
      <dgm:spPr/>
    </dgm:pt>
    <dgm:pt modelId="{80B372F1-8EF3-4532-ACC6-E65E1D63ACA2}" type="pres">
      <dgm:prSet presAssocID="{E4D23657-D1E8-4B22-974B-8DC90813F51B}" presName="ParentText" presStyleLbl="revTx" presStyleIdx="0" presStyleCnt="5" custScaleX="77074" custScaleY="51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746139E-4627-4CCC-9299-5653D77ED24D}" type="pres">
      <dgm:prSet presAssocID="{E4D23657-D1E8-4B22-974B-8DC90813F51B}" presName="Triangle" presStyleLbl="alignNode1" presStyleIdx="1" presStyleCnt="9" custLinFactY="33432" custLinFactNeighborY="100000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 custLinFactNeighborX="-531" custLinFactNeighborY="-11668"/>
      <dgm:spPr/>
    </dgm:pt>
    <dgm:pt modelId="{18F7A15A-3ED1-4A32-B700-36B8D6BBE441}" type="pres">
      <dgm:prSet presAssocID="{EF034794-D109-40B6-8FA2-8971C3123AB6}" presName="ParentText" presStyleLbl="revTx" presStyleIdx="1" presStyleCnt="5" custScaleY="31628" custLinFactX="24687" custLinFactNeighborX="100000" custLinFactNeighborY="-560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 custLinFactNeighborY="-9455"/>
      <dgm:spPr/>
    </dgm:pt>
    <dgm:pt modelId="{F0124EB5-2136-46F3-B2F4-41A5196C24A0}" type="pres">
      <dgm:prSet presAssocID="{15E11DBD-E9B5-4BCF-A56C-7AAE26CE30DC}" presName="ParentText" presStyleLbl="revTx" presStyleIdx="2" presStyleCnt="5" custScaleX="96646" custScaleY="58023" custLinFactX="-20630" custLinFactNeighborX="-100000" custLinFactNeighborY="-7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46685" y="1628603"/>
          <a:ext cx="1269921" cy="211312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434517" y="2344223"/>
          <a:ext cx="1470370" cy="86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Χυμός φρούτων</a:t>
          </a:r>
          <a:endParaRPr lang="en-US" sz="2000" kern="1200" dirty="0"/>
        </a:p>
      </dsp:txBody>
      <dsp:txXfrm>
        <a:off x="434517" y="2344223"/>
        <a:ext cx="1470370" cy="862125"/>
      </dsp:txXfrm>
    </dsp:sp>
    <dsp:sp modelId="{B746139E-4627-4CCC-9299-5653D77ED24D}">
      <dsp:nvSpPr>
        <dsp:cNvPr id="0" name=""/>
        <dsp:cNvSpPr/>
      </dsp:nvSpPr>
      <dsp:spPr>
        <a:xfrm>
          <a:off x="1763620" y="1632514"/>
          <a:ext cx="359950" cy="35995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752038" y="1153386"/>
          <a:ext cx="1269921" cy="211312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929978" y="1566958"/>
          <a:ext cx="1907738" cy="528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" sz="2000" kern="1200" dirty="0"/>
            <a:t>Κριτσίνια με κίτρινο τυρί</a:t>
          </a:r>
        </a:p>
      </dsp:txBody>
      <dsp:txXfrm>
        <a:off x="4929978" y="1566958"/>
        <a:ext cx="1907738" cy="528897"/>
      </dsp:txXfrm>
    </dsp:sp>
    <dsp:sp modelId="{F6F2BEFC-1674-4E8D-98FF-DE4432BB887C}">
      <dsp:nvSpPr>
        <dsp:cNvPr id="0" name=""/>
        <dsp:cNvSpPr/>
      </dsp:nvSpPr>
      <dsp:spPr>
        <a:xfrm>
          <a:off x="4099065" y="1145990"/>
          <a:ext cx="359950" cy="35995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5098703" y="954561"/>
          <a:ext cx="1269921" cy="211312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2617409" y="1939169"/>
          <a:ext cx="1843752" cy="970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Παστέλι</a:t>
          </a:r>
          <a:endParaRPr lang="el" sz="2000" kern="1200" dirty="0"/>
        </a:p>
      </dsp:txBody>
      <dsp:txXfrm>
        <a:off x="2617409" y="1939169"/>
        <a:ext cx="1843752" cy="970286"/>
      </dsp:txXfrm>
    </dsp:sp>
    <dsp:sp modelId="{D5E82CFA-3F05-41CB-A66C-3A904CCE06CE}">
      <dsp:nvSpPr>
        <dsp:cNvPr id="0" name=""/>
        <dsp:cNvSpPr/>
      </dsp:nvSpPr>
      <dsp:spPr>
        <a:xfrm>
          <a:off x="6434509" y="919061"/>
          <a:ext cx="359950" cy="359950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434147" y="496724"/>
          <a:ext cx="1269921" cy="211312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7222165" y="1128092"/>
          <a:ext cx="1907738" cy="167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Τοστ με τυρί, αυγό και ντομάτα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" sz="2000" kern="1200" dirty="0"/>
        </a:p>
      </dsp:txBody>
      <dsp:txXfrm>
        <a:off x="7222165" y="1128092"/>
        <a:ext cx="1907738" cy="1672244"/>
      </dsp:txXfrm>
    </dsp:sp>
    <dsp:sp modelId="{F62C0D9F-BF11-4D63-A28B-80FA21343A28}">
      <dsp:nvSpPr>
        <dsp:cNvPr id="0" name=""/>
        <dsp:cNvSpPr/>
      </dsp:nvSpPr>
      <dsp:spPr>
        <a:xfrm>
          <a:off x="8769953" y="341153"/>
          <a:ext cx="359950" cy="359950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9769591" y="-81183"/>
          <a:ext cx="1269921" cy="211312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9557609" y="550184"/>
          <a:ext cx="1907738" cy="167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Γιαούρτι με μπανάνα και μέλι</a:t>
          </a:r>
          <a:endParaRPr lang="el" sz="2000" kern="1200" dirty="0"/>
        </a:p>
      </dsp:txBody>
      <dsp:txXfrm>
        <a:off x="9557609" y="550184"/>
        <a:ext cx="1907738" cy="1672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2DAC0FC-1CC4-4546-857A-C3BD2D270459}" type="datetime1">
              <a:rPr lang="el-GR" smtClean="0"/>
              <a:pPr algn="r" rtl="0"/>
              <a:t>4/2/2021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CBEECC7-A9D5-44ED-BC89-A8B5539EB2B6}" type="datetime1">
              <a:rPr lang="el-GR" smtClean="0"/>
              <a:pPr/>
              <a:t>4/2/2021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21231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0247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pPr rtl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51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73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7146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595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79325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48769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7788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l-GR" dirty="0"/>
              <a:t>Στυλ κύριου υπότιτλου</a:t>
            </a:r>
          </a:p>
        </p:txBody>
      </p:sp>
      <p:sp>
        <p:nvSpPr>
          <p:cNvPr id="8" name="Σύμβολο κράτησης ημερομηνίας 7"/>
          <p:cNvSpPr>
            <a:spLocks noGrp="1"/>
          </p:cNvSpPr>
          <p:nvPr>
            <p:ph type="dt" sz="half" idx="10"/>
          </p:nvPr>
        </p:nvSpPr>
        <p:spPr>
          <a:xfrm>
            <a:off x="253575" y="6505078"/>
            <a:ext cx="1026584" cy="228600"/>
          </a:xfrm>
        </p:spPr>
        <p:txBody>
          <a:bodyPr rtlCol="0"/>
          <a:lstStyle>
            <a:lvl1pPr>
              <a:defRPr/>
            </a:lvl1pPr>
          </a:lstStyle>
          <a:p>
            <a:fld id="{4581A91C-7415-426F-AC3F-6504AC77E226}" type="datetime1">
              <a:rPr lang="el-GR" smtClean="0"/>
              <a:pPr/>
              <a:t>4/2/2021</a:t>
            </a:fld>
            <a:endParaRPr lang="el-GR" dirty="0"/>
          </a:p>
        </p:txBody>
      </p:sp>
      <p:sp>
        <p:nvSpPr>
          <p:cNvPr id="9" name="Σύμβολο κράτησης υποσέλιδου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10" name="Σύμβολο κράτησης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7A7EB8-5A1F-45FD-8A82-FE161ACCF60B}" type="datetime1">
              <a:rPr lang="el-GR" smtClean="0"/>
              <a:pPr/>
              <a:t>4/2/2021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8CCE82-095C-479A-9813-251AE447FE83}" type="datetime1">
              <a:rPr lang="el-GR" smtClean="0"/>
              <a:pPr/>
              <a:t>4/2/2021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994977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680E7A-353E-4730-8F96-25B274B4B970}" type="datetime1">
              <a:rPr lang="el-GR" smtClean="0"/>
              <a:pPr/>
              <a:t>4/2/2021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C4EE2-3272-4B24-B012-16A186C33E71}" type="datetime1">
              <a:rPr lang="el-GR" smtClean="0"/>
              <a:pPr/>
              <a:t>4/2/2021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9AB677-8BA6-46C7-B42A-B714E296F3DA}" type="datetime1">
              <a:rPr lang="el-GR" smtClean="0"/>
              <a:pPr/>
              <a:t>4/2/2021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44C06D-26FD-4732-B2D4-C000F1F2BA70}" type="datetime1">
              <a:rPr lang="el-GR" smtClean="0"/>
              <a:pPr/>
              <a:t>4/2/2021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275972-F30F-4E50-891A-F1DAE6A74C2B}" type="datetime1">
              <a:rPr lang="el-GR" smtClean="0"/>
              <a:pPr/>
              <a:t>4/2/2021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5AB8B4-70B8-45A0-A54C-3DEA8F4C96E1}" type="datetime1">
              <a:rPr lang="el-GR" smtClean="0"/>
              <a:pPr/>
              <a:t>4/2/2021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0ADADD-A9D7-43D9-AA75-DE2C83B0827E}" type="datetime1">
              <a:rPr lang="el-GR" smtClean="0"/>
              <a:pPr/>
              <a:t>4/2/2021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9B49C0-97CF-42B9-9644-E35417F30B28}" type="datetime1">
              <a:rPr lang="el-GR" smtClean="0"/>
              <a:pPr/>
              <a:t>4/2/2021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253575" y="6505078"/>
            <a:ext cx="102658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0B77ADA4-ADB8-4270-BF78-9AA9F9CFDC7A}" type="datetime1">
              <a:rPr lang="el-GR" smtClean="0"/>
              <a:pPr/>
              <a:t>4/2/2021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0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8043276" cy="2589320"/>
          </a:xfrm>
        </p:spPr>
        <p:txBody>
          <a:bodyPr rtlCol="0"/>
          <a:lstStyle/>
          <a:p>
            <a:pPr rtl="0"/>
            <a:r>
              <a:rPr lang="el-GR" dirty="0"/>
              <a:t>Διατροφή και Υγεία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3554" y="3252786"/>
            <a:ext cx="8043275" cy="822064"/>
          </a:xfrm>
        </p:spPr>
        <p:txBody>
          <a:bodyPr rtlCol="0">
            <a:normAutofit fontScale="92500"/>
          </a:bodyPr>
          <a:lstStyle/>
          <a:p>
            <a:r>
              <a:rPr lang="el-GR" sz="3600" dirty="0"/>
              <a:t>6 στόχοι για καλύτερη διατροφή!</a:t>
            </a:r>
          </a:p>
          <a:p>
            <a:pPr rtl="0"/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263E929B-72A2-4792-AC8C-2676DAF5C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4421" y="4074850"/>
            <a:ext cx="732408" cy="7324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4ECEC541-0A56-4391-9A9C-533DB19E2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2178" y="1484774"/>
            <a:ext cx="877146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4544" y="702760"/>
            <a:ext cx="8533756" cy="306610"/>
          </a:xfrm>
        </p:spPr>
        <p:txBody>
          <a:bodyPr rtlCol="0">
            <a:normAutofit fontScale="90000"/>
          </a:bodyPr>
          <a:lstStyle/>
          <a:p>
            <a:r>
              <a:rPr lang="el-GR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Στόχος 6: αθλούμαι</a:t>
            </a:r>
            <a:r>
              <a:rPr lang="el-GR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3957310" y="2094065"/>
            <a:ext cx="7865615" cy="4394446"/>
          </a:xfrm>
        </p:spPr>
        <p:txBody>
          <a:bodyPr rtlCol="0"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   </a:t>
            </a:r>
          </a:p>
        </p:txBody>
      </p:sp>
      <p:pic>
        <p:nvPicPr>
          <p:cNvPr id="4" name="Picture 2" descr="http://3.bp.blogspot.com/-8H_mKTuiMPE/T_pWApkXkXI/AAAAAAAAACA/rsPWpVgg42Q/s1600/Fotolia_Kids-Watching-TV-cartoon.jpg">
            <a:extLst>
              <a:ext uri="{FF2B5EF4-FFF2-40B4-BE49-F238E27FC236}">
                <a16:creationId xmlns="" xmlns:a16="http://schemas.microsoft.com/office/drawing/2014/main" id="{D3FCC3FF-3105-40EC-9208-B7BCAC460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5" t="15460" r="4936" b="3732"/>
          <a:stretch>
            <a:fillRect/>
          </a:stretch>
        </p:blipFill>
        <p:spPr bwMode="auto">
          <a:xfrm>
            <a:off x="9624291" y="3194998"/>
            <a:ext cx="2556531" cy="288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upload.wikimedia.org/wikipedia/commons/thumb/8/8b/Red_X_Freehand.svg/600px-Red_X_Freehand.svg.png">
            <a:extLst>
              <a:ext uri="{FF2B5EF4-FFF2-40B4-BE49-F238E27FC236}">
                <a16:creationId xmlns="" xmlns:a16="http://schemas.microsoft.com/office/drawing/2014/main" id="{8CB69B04-48CD-4DDD-A126-197A0AF8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1664" y="3693209"/>
            <a:ext cx="2570336" cy="25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Εικόνα 16" descr="Εικόνα που περιέχει παιχνίδι, κούκλα&#10;&#10;Η περιγραφή δημιουργήθηκε με πολύ υψηλή αξιοπιστία">
            <a:extLst>
              <a:ext uri="{FF2B5EF4-FFF2-40B4-BE49-F238E27FC236}">
                <a16:creationId xmlns="" xmlns:a16="http://schemas.microsoft.com/office/drawing/2014/main" id="{BD02889D-1237-458D-A746-61B0C51E60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9700" y="1378858"/>
            <a:ext cx="1096207" cy="2438358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="" xmlns:a16="http://schemas.microsoft.com/office/drawing/2014/main" id="{3E0183E1-FDCB-49A6-B194-876A37E159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1254" y="1686762"/>
            <a:ext cx="2099296" cy="2143962"/>
          </a:xfrm>
          <a:prstGeom prst="rect">
            <a:avLst/>
          </a:prstGeom>
        </p:spPr>
      </p:pic>
      <p:pic>
        <p:nvPicPr>
          <p:cNvPr id="21" name="Εικόνα 20" descr="Εικόνα που περιέχει παιχνίδι&#10;&#10;Η περιγραφή δημιουργήθηκε με υψηλή αξιοπιστία">
            <a:extLst>
              <a:ext uri="{FF2B5EF4-FFF2-40B4-BE49-F238E27FC236}">
                <a16:creationId xmlns="" xmlns:a16="http://schemas.microsoft.com/office/drawing/2014/main" id="{F1F65052-5B51-44EA-B5D2-C332FE0AA3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5638" y="1617160"/>
            <a:ext cx="2069648" cy="2213564"/>
          </a:xfrm>
          <a:prstGeom prst="rect">
            <a:avLst/>
          </a:prstGeom>
        </p:spPr>
      </p:pic>
      <p:sp>
        <p:nvSpPr>
          <p:cNvPr id="22" name="Ορθογώνιο 21">
            <a:extLst>
              <a:ext uri="{FF2B5EF4-FFF2-40B4-BE49-F238E27FC236}">
                <a16:creationId xmlns="" xmlns:a16="http://schemas.microsoft.com/office/drawing/2014/main" id="{8BE514A7-CFB6-45A1-9011-729615BE6669}"/>
              </a:ext>
            </a:extLst>
          </p:cNvPr>
          <p:cNvSpPr/>
          <p:nvPr/>
        </p:nvSpPr>
        <p:spPr>
          <a:xfrm>
            <a:off x="7130474" y="4524514"/>
            <a:ext cx="243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000" b="1" dirty="0">
                <a:solidFill>
                  <a:srgbClr val="FF0000"/>
                </a:solidFill>
              </a:rPr>
              <a:t>Μειώνω τις καθιστικές δραστηριότητες!</a:t>
            </a:r>
          </a:p>
          <a:p>
            <a:pPr algn="r"/>
            <a:endParaRPr lang="el-GR" sz="2000" b="1" dirty="0">
              <a:solidFill>
                <a:srgbClr val="FF000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BA6F5A0E-4D77-4ADF-A94B-1CDB061B96D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41528" y="300266"/>
            <a:ext cx="1674420" cy="12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5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ύννεφο 6">
            <a:extLst>
              <a:ext uri="{FF2B5EF4-FFF2-40B4-BE49-F238E27FC236}">
                <a16:creationId xmlns="" xmlns:a16="http://schemas.microsoft.com/office/drawing/2014/main" id="{087E9E80-6DA0-4E4B-8F49-EA3DF19821E6}"/>
              </a:ext>
            </a:extLst>
          </p:cNvPr>
          <p:cNvSpPr/>
          <p:nvPr/>
        </p:nvSpPr>
        <p:spPr>
          <a:xfrm>
            <a:off x="10529600" y="5279924"/>
            <a:ext cx="1662400" cy="88443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ύννεφο 7">
            <a:extLst>
              <a:ext uri="{FF2B5EF4-FFF2-40B4-BE49-F238E27FC236}">
                <a16:creationId xmlns="" xmlns:a16="http://schemas.microsoft.com/office/drawing/2014/main" id="{B0C2BC4F-A672-45B4-8799-6C4D732A99BD}"/>
              </a:ext>
            </a:extLst>
          </p:cNvPr>
          <p:cNvSpPr/>
          <p:nvPr/>
        </p:nvSpPr>
        <p:spPr>
          <a:xfrm>
            <a:off x="5520042" y="3756574"/>
            <a:ext cx="4433600" cy="240778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69002" y="150920"/>
            <a:ext cx="9911811" cy="1354296"/>
          </a:xfrm>
        </p:spPr>
        <p:txBody>
          <a:bodyPr rtlCol="0"/>
          <a:lstStyle/>
          <a:p>
            <a:r>
              <a:rPr lang="el-GR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Τι να τρώω πριν την προπόνηση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r>
              <a:rPr lang="el-GR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3600" dirty="0"/>
              <a:t/>
            </a:r>
            <a:br>
              <a:rPr lang="el-GR" sz="3600" dirty="0"/>
            </a:br>
            <a:endParaRPr lang="el-GR" dirty="0"/>
          </a:p>
        </p:txBody>
      </p:sp>
      <p:graphicFrame>
        <p:nvGraphicFramePr>
          <p:cNvPr id="15" name="Σύμβολο κράτησης περιεχομένου 14" descr="Διάγραμμα διεργασίας βήματος προς τα επάνω που εμφανίζει 5 βήματα προς τα επάνω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6564053"/>
              </p:ext>
            </p:extLst>
          </p:nvPr>
        </p:nvGraphicFramePr>
        <p:xfrm>
          <a:off x="350982" y="1219199"/>
          <a:ext cx="11471563" cy="354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Τίτλος 1">
            <a:extLst>
              <a:ext uri="{FF2B5EF4-FFF2-40B4-BE49-F238E27FC236}">
                <a16:creationId xmlns="" xmlns:a16="http://schemas.microsoft.com/office/drawing/2014/main" id="{B74A52BA-B709-421D-9DE6-3C3CB0745B76}"/>
              </a:ext>
            </a:extLst>
          </p:cNvPr>
          <p:cNvSpPr txBox="1">
            <a:spLocks/>
          </p:cNvSpPr>
          <p:nvPr/>
        </p:nvSpPr>
        <p:spPr>
          <a:xfrm>
            <a:off x="6096000" y="3432724"/>
            <a:ext cx="3653053" cy="27945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l-GR" dirty="0">
                <a:solidFill>
                  <a:schemeClr val="tx1">
                    <a:lumMod val="50000"/>
                  </a:schemeClr>
                </a:solidFill>
              </a:rPr>
              <a:t>Όσο μεγαλύτερη η </a:t>
            </a:r>
            <a:r>
              <a:rPr lang="el-GR" b="1" dirty="0">
                <a:solidFill>
                  <a:schemeClr val="tx1">
                    <a:lumMod val="50000"/>
                  </a:schemeClr>
                </a:solidFill>
              </a:rPr>
              <a:t>διάρκεια</a:t>
            </a:r>
            <a:r>
              <a:rPr lang="el-GR" dirty="0">
                <a:solidFill>
                  <a:schemeClr val="tx1">
                    <a:lumMod val="50000"/>
                  </a:schemeClr>
                </a:solidFill>
              </a:rPr>
              <a:t> της προπόνησης, τόσο πιο σημαντικό το </a:t>
            </a:r>
            <a:r>
              <a:rPr lang="el-GR" b="1" dirty="0">
                <a:solidFill>
                  <a:schemeClr val="tx1">
                    <a:lumMod val="50000"/>
                  </a:schemeClr>
                </a:solidFill>
              </a:rPr>
              <a:t>σνακ</a:t>
            </a:r>
            <a:r>
              <a:rPr lang="el-GR" dirty="0">
                <a:solidFill>
                  <a:schemeClr val="tx1">
                    <a:lumMod val="50000"/>
                  </a:schemeClr>
                </a:solidFill>
              </a:rPr>
              <a:t> πριν από αυτήν!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B1479551-5282-45A6-B021-6A087C9C992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87792" y="4703602"/>
            <a:ext cx="1241246" cy="12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50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Φυσαλίδα ομιλίας: Έλλειψη 4">
            <a:extLst>
              <a:ext uri="{FF2B5EF4-FFF2-40B4-BE49-F238E27FC236}">
                <a16:creationId xmlns="" xmlns:a16="http://schemas.microsoft.com/office/drawing/2014/main" id="{726D2CC0-73E6-4189-BBFA-22E5A8DD228D}"/>
              </a:ext>
            </a:extLst>
          </p:cNvPr>
          <p:cNvSpPr/>
          <p:nvPr/>
        </p:nvSpPr>
        <p:spPr>
          <a:xfrm>
            <a:off x="411016" y="771063"/>
            <a:ext cx="5086905" cy="3233781"/>
          </a:xfrm>
          <a:prstGeom prst="wedgeEllipseCallout">
            <a:avLst/>
          </a:prstGeom>
          <a:solidFill>
            <a:srgbClr val="F5E40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8D482F3-F19A-43B5-BAF5-5E42C0088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21" y="492434"/>
            <a:ext cx="4408294" cy="254604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l-GR" sz="4400" dirty="0"/>
              <a:t>Ευχαριστούμε!</a:t>
            </a:r>
          </a:p>
          <a:p>
            <a:endParaRPr lang="el-GR" dirty="0"/>
          </a:p>
        </p:txBody>
      </p:sp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FE160E91-9A74-4420-B74E-F9F76FAA10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4465" y="3619499"/>
            <a:ext cx="1430112" cy="256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32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Σύννεφο 7">
            <a:extLst>
              <a:ext uri="{FF2B5EF4-FFF2-40B4-BE49-F238E27FC236}">
                <a16:creationId xmlns="" xmlns:a16="http://schemas.microsoft.com/office/drawing/2014/main" id="{0B00FA47-39DF-4990-A5BF-5E4929048556}"/>
              </a:ext>
            </a:extLst>
          </p:cNvPr>
          <p:cNvSpPr/>
          <p:nvPr/>
        </p:nvSpPr>
        <p:spPr>
          <a:xfrm>
            <a:off x="11048346" y="79029"/>
            <a:ext cx="1110055" cy="117786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5BB48517-A9DC-4D9D-9B02-463A1C97C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3009" y="1402199"/>
            <a:ext cx="8825337" cy="482867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79816" y="357669"/>
            <a:ext cx="9973955" cy="978948"/>
          </a:xfrm>
        </p:spPr>
        <p:txBody>
          <a:bodyPr rtlCol="0">
            <a:normAutofit fontScale="90000"/>
          </a:bodyPr>
          <a:lstStyle/>
          <a:p>
            <a:r>
              <a:rPr lang="el-GR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Γιατί να προσέχω τη διατροφή μου;</a:t>
            </a:r>
            <a:endParaRPr lang="el-GR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2223009" y="1336617"/>
            <a:ext cx="9545822" cy="5247176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el-GR" sz="2800" dirty="0">
                <a:solidFill>
                  <a:schemeClr val="bg1"/>
                </a:solidFill>
              </a:rPr>
              <a:t>Προσέχω την υγεία μου </a:t>
            </a:r>
            <a:r>
              <a:rPr lang="el-GR" sz="2400" dirty="0">
                <a:solidFill>
                  <a:schemeClr val="bg1"/>
                </a:solidFill>
              </a:rPr>
              <a:t>(τώρα και στο μέλλον!)</a:t>
            </a:r>
          </a:p>
          <a:p>
            <a:pPr marL="45720" indent="0">
              <a:buNone/>
            </a:pPr>
            <a:endParaRPr lang="en-US" sz="1100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el-GR" sz="2800" dirty="0">
                <a:solidFill>
                  <a:schemeClr val="bg1"/>
                </a:solidFill>
              </a:rPr>
              <a:t>Υγιής ανάπτυξη</a:t>
            </a:r>
          </a:p>
          <a:p>
            <a:pPr marL="45720" indent="0">
              <a:buNone/>
            </a:pPr>
            <a:endParaRPr lang="en-US" sz="1100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el-GR" sz="2800" dirty="0">
                <a:solidFill>
                  <a:schemeClr val="bg1"/>
                </a:solidFill>
              </a:rPr>
              <a:t>Ενέργεια όλη την ημέρα</a:t>
            </a:r>
          </a:p>
          <a:p>
            <a:pPr marL="45720" indent="0">
              <a:buNone/>
            </a:pPr>
            <a:endParaRPr lang="en-US" sz="1100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el-GR" sz="2800" dirty="0">
                <a:solidFill>
                  <a:schemeClr val="bg1"/>
                </a:solidFill>
              </a:rPr>
              <a:t>Καλύτεροι μαθητές και στο σχολείο!</a:t>
            </a:r>
          </a:p>
          <a:p>
            <a:pPr marL="45720" indent="0">
              <a:buNone/>
            </a:pPr>
            <a:endParaRPr lang="en-US" sz="1100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el-GR" sz="2800" dirty="0">
                <a:solidFill>
                  <a:schemeClr val="bg1"/>
                </a:solidFill>
              </a:rPr>
              <a:t>Απόδοση στα αθλήματα</a:t>
            </a:r>
          </a:p>
          <a:p>
            <a:pPr rtl="0"/>
            <a:endParaRPr lang="el-GR" sz="1800" dirty="0"/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4ECEC541-0A56-4391-9A9C-533DB19E2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7422" y="178488"/>
            <a:ext cx="61190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Σύννεφο 4">
            <a:extLst>
              <a:ext uri="{FF2B5EF4-FFF2-40B4-BE49-F238E27FC236}">
                <a16:creationId xmlns="" xmlns:a16="http://schemas.microsoft.com/office/drawing/2014/main" id="{762DA379-CEEC-4418-85B8-FE6ABA32FED5}"/>
              </a:ext>
            </a:extLst>
          </p:cNvPr>
          <p:cNvSpPr/>
          <p:nvPr/>
        </p:nvSpPr>
        <p:spPr>
          <a:xfrm>
            <a:off x="8782050" y="38695"/>
            <a:ext cx="2855768" cy="183832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73C226B5-920A-4091-A984-C320495529D9}"/>
              </a:ext>
            </a:extLst>
          </p:cNvPr>
          <p:cNvSpPr/>
          <p:nvPr/>
        </p:nvSpPr>
        <p:spPr>
          <a:xfrm>
            <a:off x="221942" y="2321733"/>
            <a:ext cx="11736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σημαίνει «καλή διατροφή»;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E477531C-2AB0-4C54-8BEB-652456D0B9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4226" y="465593"/>
            <a:ext cx="620698" cy="11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9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8D245770-9534-43DE-A513-2FC973C533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41625"/>
            <a:ext cx="12191999" cy="688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66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56511" y="1807963"/>
            <a:ext cx="2743201" cy="2322178"/>
          </a:xfrm>
        </p:spPr>
        <p:txBody>
          <a:bodyPr rtlCol="0"/>
          <a:lstStyle/>
          <a:p>
            <a:r>
              <a:rPr lang="el-GR" sz="2400" dirty="0"/>
              <a:t>Συνδυάζω 3 ομάδες τροφίμων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="" xmlns:a16="http://schemas.microsoft.com/office/drawing/2014/main" id="{2A735CB6-4747-409A-99AD-D04C4B06C975}"/>
              </a:ext>
            </a:extLst>
          </p:cNvPr>
          <p:cNvSpPr/>
          <p:nvPr/>
        </p:nvSpPr>
        <p:spPr>
          <a:xfrm>
            <a:off x="2462023" y="6081103"/>
            <a:ext cx="5678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dirty="0">
                <a:solidFill>
                  <a:prstClr val="black"/>
                </a:solidFill>
                <a:latin typeface="Calibri"/>
              </a:rPr>
              <a:t>Καλύτερη απόδοση στο σχολείο!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="" xmlns:a16="http://schemas.microsoft.com/office/drawing/2014/main" id="{152D6869-1F83-40DF-9F54-8A8147A3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421" y="2979526"/>
            <a:ext cx="564203" cy="79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="" xmlns:a16="http://schemas.microsoft.com/office/drawing/2014/main" id="{2EE4D5FD-2FBA-4B0C-A32F-6B3B3E01B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6431" y="2552054"/>
            <a:ext cx="1283342" cy="167260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8" name="Text Box 2">
            <a:extLst>
              <a:ext uri="{FF2B5EF4-FFF2-40B4-BE49-F238E27FC236}">
                <a16:creationId xmlns="" xmlns:a16="http://schemas.microsoft.com/office/drawing/2014/main" id="{9C29A398-BC48-430F-9106-EBA8F586F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200" y="3005732"/>
            <a:ext cx="564203" cy="79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Εικόνα 25">
            <a:extLst>
              <a:ext uri="{FF2B5EF4-FFF2-40B4-BE49-F238E27FC236}">
                <a16:creationId xmlns="" xmlns:a16="http://schemas.microsoft.com/office/drawing/2014/main" id="{6A108284-F24E-43D9-99CD-DAF1EAA2F2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1169" y="2947421"/>
            <a:ext cx="1880832" cy="11494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Εικόνα 26">
            <a:extLst>
              <a:ext uri="{FF2B5EF4-FFF2-40B4-BE49-F238E27FC236}">
                <a16:creationId xmlns="" xmlns:a16="http://schemas.microsoft.com/office/drawing/2014/main" id="{098FF7AC-E852-4CED-BF04-452BB9624F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9034" y="2814161"/>
            <a:ext cx="1907328" cy="13159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Ορθογώνιο 14">
            <a:extLst>
              <a:ext uri="{FF2B5EF4-FFF2-40B4-BE49-F238E27FC236}">
                <a16:creationId xmlns="" xmlns:a16="http://schemas.microsoft.com/office/drawing/2014/main" id="{068EB912-7E5A-4EF5-9B81-F12B695B6745}"/>
              </a:ext>
            </a:extLst>
          </p:cNvPr>
          <p:cNvSpPr/>
          <p:nvPr/>
        </p:nvSpPr>
        <p:spPr>
          <a:xfrm>
            <a:off x="1521955" y="675903"/>
            <a:ext cx="7950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Στόχος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1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: Τρώω τακτικά πρωινό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5F686384-1FF7-474F-8E06-C9BADE16B3F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25299" y="675903"/>
            <a:ext cx="942852" cy="10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1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73C226B5-920A-4091-A984-C320495529D9}"/>
              </a:ext>
            </a:extLst>
          </p:cNvPr>
          <p:cNvSpPr/>
          <p:nvPr/>
        </p:nvSpPr>
        <p:spPr>
          <a:xfrm>
            <a:off x="1009428" y="444997"/>
            <a:ext cx="906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Στόχος 2: Κάνω 2 σνακ την ημέρα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3" name="Ομάδα 2">
            <a:extLst>
              <a:ext uri="{FF2B5EF4-FFF2-40B4-BE49-F238E27FC236}">
                <a16:creationId xmlns="" xmlns:a16="http://schemas.microsoft.com/office/drawing/2014/main" id="{98E130EB-E827-472D-B854-4E281BBBFCEC}"/>
              </a:ext>
            </a:extLst>
          </p:cNvPr>
          <p:cNvGrpSpPr/>
          <p:nvPr/>
        </p:nvGrpSpPr>
        <p:grpSpPr>
          <a:xfrm>
            <a:off x="778050" y="1224351"/>
            <a:ext cx="10057634" cy="5557449"/>
            <a:chOff x="918479" y="1656002"/>
            <a:chExt cx="9335918" cy="5349830"/>
          </a:xfrm>
        </p:grpSpPr>
        <p:sp>
          <p:nvSpPr>
            <p:cNvPr id="4" name="Διάγραμμα ροής: Διεργασία 3">
              <a:extLst>
                <a:ext uri="{FF2B5EF4-FFF2-40B4-BE49-F238E27FC236}">
                  <a16:creationId xmlns="" xmlns:a16="http://schemas.microsoft.com/office/drawing/2014/main" id="{64F481CE-E0D9-4061-809F-BFDB0B50EB76}"/>
                </a:ext>
              </a:extLst>
            </p:cNvPr>
            <p:cNvSpPr/>
            <p:nvPr/>
          </p:nvSpPr>
          <p:spPr>
            <a:xfrm>
              <a:off x="923290" y="2168853"/>
              <a:ext cx="2366308" cy="2011042"/>
            </a:xfrm>
            <a:prstGeom prst="flowChartProcess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Διάγραμμα ροής: Διεργασία 5">
              <a:extLst>
                <a:ext uri="{FF2B5EF4-FFF2-40B4-BE49-F238E27FC236}">
                  <a16:creationId xmlns="" xmlns:a16="http://schemas.microsoft.com/office/drawing/2014/main" id="{5B3E6F60-1D88-4FB4-954C-FAC877E6FE29}"/>
                </a:ext>
              </a:extLst>
            </p:cNvPr>
            <p:cNvSpPr/>
            <p:nvPr/>
          </p:nvSpPr>
          <p:spPr>
            <a:xfrm>
              <a:off x="1013291" y="2250325"/>
              <a:ext cx="2216292" cy="1821377"/>
            </a:xfrm>
            <a:prstGeom prst="flowChartProcess">
              <a:avLst/>
            </a:prstGeom>
            <a:blipFill rotWithShape="1">
              <a:blip r:embed="rId3" cstate="print"/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Διάγραμμα ροής: Διεργασία 6">
              <a:extLst>
                <a:ext uri="{FF2B5EF4-FFF2-40B4-BE49-F238E27FC236}">
                  <a16:creationId xmlns="" xmlns:a16="http://schemas.microsoft.com/office/drawing/2014/main" id="{BE52B278-3465-41DC-846D-32169A3CAA44}"/>
                </a:ext>
              </a:extLst>
            </p:cNvPr>
            <p:cNvSpPr/>
            <p:nvPr/>
          </p:nvSpPr>
          <p:spPr>
            <a:xfrm>
              <a:off x="6418555" y="1656002"/>
              <a:ext cx="3835842" cy="2817781"/>
            </a:xfrm>
            <a:prstGeom prst="flowChartProcess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Διάγραμμα ροής: Διεργασία 7">
              <a:extLst>
                <a:ext uri="{FF2B5EF4-FFF2-40B4-BE49-F238E27FC236}">
                  <a16:creationId xmlns="" xmlns:a16="http://schemas.microsoft.com/office/drawing/2014/main" id="{C20A41C0-3F8C-4453-9064-D6D57E23EDE3}"/>
                </a:ext>
              </a:extLst>
            </p:cNvPr>
            <p:cNvSpPr/>
            <p:nvPr/>
          </p:nvSpPr>
          <p:spPr>
            <a:xfrm>
              <a:off x="6525090" y="1727020"/>
              <a:ext cx="3658278" cy="2657995"/>
            </a:xfrm>
            <a:prstGeom prst="flowChartProcess">
              <a:avLst/>
            </a:prstGeom>
            <a:blipFill rotWithShape="1">
              <a:blip r:embed="rId4" cstate="print"/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Διάγραμμα ροής: Διεργασία 8">
              <a:extLst>
                <a:ext uri="{FF2B5EF4-FFF2-40B4-BE49-F238E27FC236}">
                  <a16:creationId xmlns="" xmlns:a16="http://schemas.microsoft.com/office/drawing/2014/main" id="{D13BDB1E-7151-4ADB-8EDE-E2BF6FE44701}"/>
                </a:ext>
              </a:extLst>
            </p:cNvPr>
            <p:cNvSpPr/>
            <p:nvPr/>
          </p:nvSpPr>
          <p:spPr>
            <a:xfrm>
              <a:off x="7350713" y="4905225"/>
              <a:ext cx="2706914" cy="1918507"/>
            </a:xfrm>
            <a:prstGeom prst="flowChartProcess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Διάγραμμα ροής: Διεργασία 12">
              <a:extLst>
                <a:ext uri="{FF2B5EF4-FFF2-40B4-BE49-F238E27FC236}">
                  <a16:creationId xmlns="" xmlns:a16="http://schemas.microsoft.com/office/drawing/2014/main" id="{742F7084-1ADC-443A-8CD4-44400CE72923}"/>
                </a:ext>
              </a:extLst>
            </p:cNvPr>
            <p:cNvSpPr/>
            <p:nvPr/>
          </p:nvSpPr>
          <p:spPr>
            <a:xfrm>
              <a:off x="7437453" y="5003531"/>
              <a:ext cx="2537512" cy="1721893"/>
            </a:xfrm>
            <a:prstGeom prst="flowChartProcess">
              <a:avLst/>
            </a:prstGeom>
            <a:blipFill rotWithShape="1">
              <a:blip r:embed="rId5" cstate="print"/>
              <a:srcRect/>
              <a:stretch>
                <a:fillRect t="-2000" b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 dirty="0"/>
            </a:p>
          </p:txBody>
        </p:sp>
        <p:sp>
          <p:nvSpPr>
            <p:cNvPr id="14" name="Διάγραμμα ροής: Διεργασία 13">
              <a:extLst>
                <a:ext uri="{FF2B5EF4-FFF2-40B4-BE49-F238E27FC236}">
                  <a16:creationId xmlns="" xmlns:a16="http://schemas.microsoft.com/office/drawing/2014/main" id="{A1AE912B-D066-49F9-B9BF-A943275CA9AB}"/>
                </a:ext>
              </a:extLst>
            </p:cNvPr>
            <p:cNvSpPr/>
            <p:nvPr/>
          </p:nvSpPr>
          <p:spPr>
            <a:xfrm>
              <a:off x="3955968" y="1811412"/>
              <a:ext cx="1830410" cy="1765558"/>
            </a:xfrm>
            <a:prstGeom prst="flowChartProcess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Διάγραμμα ροής: Διεργασία 14">
              <a:extLst>
                <a:ext uri="{FF2B5EF4-FFF2-40B4-BE49-F238E27FC236}">
                  <a16:creationId xmlns="" xmlns:a16="http://schemas.microsoft.com/office/drawing/2014/main" id="{047540C0-3203-4655-8154-9984774792D0}"/>
                </a:ext>
              </a:extLst>
            </p:cNvPr>
            <p:cNvSpPr/>
            <p:nvPr/>
          </p:nvSpPr>
          <p:spPr>
            <a:xfrm>
              <a:off x="5731313" y="6421021"/>
              <a:ext cx="435097" cy="434530"/>
            </a:xfrm>
            <a:prstGeom prst="flowChartProcess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Διάγραμμα ροής: Διεργασία 15">
              <a:extLst>
                <a:ext uri="{FF2B5EF4-FFF2-40B4-BE49-F238E27FC236}">
                  <a16:creationId xmlns="" xmlns:a16="http://schemas.microsoft.com/office/drawing/2014/main" id="{2798327E-C13D-4D92-985C-4CA5C78E4A70}"/>
                </a:ext>
              </a:extLst>
            </p:cNvPr>
            <p:cNvSpPr/>
            <p:nvPr/>
          </p:nvSpPr>
          <p:spPr>
            <a:xfrm>
              <a:off x="4038595" y="1858154"/>
              <a:ext cx="1692718" cy="1672072"/>
            </a:xfrm>
            <a:prstGeom prst="flowChartProcess">
              <a:avLst/>
            </a:prstGeom>
            <a:blipFill rotWithShape="1">
              <a:blip r:embed="rId6" cstate="print"/>
              <a:srcRect/>
              <a:stretch>
                <a:fillRect l="-28000" r="-2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Διάγραμμα ροής: Διεργασία 16">
              <a:extLst>
                <a:ext uri="{FF2B5EF4-FFF2-40B4-BE49-F238E27FC236}">
                  <a16:creationId xmlns="" xmlns:a16="http://schemas.microsoft.com/office/drawing/2014/main" id="{A9DEB31B-8D47-4DF4-9910-4B072E8AD78B}"/>
                </a:ext>
              </a:extLst>
            </p:cNvPr>
            <p:cNvSpPr/>
            <p:nvPr/>
          </p:nvSpPr>
          <p:spPr>
            <a:xfrm>
              <a:off x="918479" y="4856706"/>
              <a:ext cx="2058670" cy="1947196"/>
            </a:xfrm>
            <a:prstGeom prst="flowChartProcess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Διάγραμμα ροής: Διεργασία 17">
              <a:extLst>
                <a:ext uri="{FF2B5EF4-FFF2-40B4-BE49-F238E27FC236}">
                  <a16:creationId xmlns="" xmlns:a16="http://schemas.microsoft.com/office/drawing/2014/main" id="{E4CA0C56-DBBA-427D-AA7F-2426C4A88CB4}"/>
                </a:ext>
              </a:extLst>
            </p:cNvPr>
            <p:cNvSpPr/>
            <p:nvPr/>
          </p:nvSpPr>
          <p:spPr>
            <a:xfrm>
              <a:off x="983177" y="4905225"/>
              <a:ext cx="1939909" cy="1842400"/>
            </a:xfrm>
            <a:prstGeom prst="flowChartProcess">
              <a:avLst/>
            </a:prstGeom>
            <a:blipFill rotWithShape="1">
              <a:blip r:embed="rId7" cstate="print"/>
              <a:srcRect/>
              <a:stretch>
                <a:fillRect l="-14000" r="-1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Διάγραμμα ροής: Διεργασία 18">
              <a:extLst>
                <a:ext uri="{FF2B5EF4-FFF2-40B4-BE49-F238E27FC236}">
                  <a16:creationId xmlns="" xmlns:a16="http://schemas.microsoft.com/office/drawing/2014/main" id="{EE5D1D57-50BE-4AA7-9AFD-444D79AE4E66}"/>
                </a:ext>
              </a:extLst>
            </p:cNvPr>
            <p:cNvSpPr/>
            <p:nvPr/>
          </p:nvSpPr>
          <p:spPr>
            <a:xfrm>
              <a:off x="3958586" y="5317026"/>
              <a:ext cx="2248304" cy="1688806"/>
            </a:xfrm>
            <a:prstGeom prst="flowChartProcess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Διάγραμμα ροής: Διεργασία 20">
              <a:extLst>
                <a:ext uri="{FF2B5EF4-FFF2-40B4-BE49-F238E27FC236}">
                  <a16:creationId xmlns="" xmlns:a16="http://schemas.microsoft.com/office/drawing/2014/main" id="{75C55E63-4CBF-4C62-A889-D8644A3F2F78}"/>
                </a:ext>
              </a:extLst>
            </p:cNvPr>
            <p:cNvSpPr/>
            <p:nvPr/>
          </p:nvSpPr>
          <p:spPr>
            <a:xfrm>
              <a:off x="4038595" y="5378536"/>
              <a:ext cx="2095308" cy="1565786"/>
            </a:xfrm>
            <a:prstGeom prst="flowChartProcess">
              <a:avLst/>
            </a:prstGeom>
            <a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Ελεύθερη σχεδίαση: Σχήμα 21">
              <a:extLst>
                <a:ext uri="{FF2B5EF4-FFF2-40B4-BE49-F238E27FC236}">
                  <a16:creationId xmlns="" xmlns:a16="http://schemas.microsoft.com/office/drawing/2014/main" id="{D2B85AB4-6138-4F10-ACE3-1FF942C401C2}"/>
                </a:ext>
              </a:extLst>
            </p:cNvPr>
            <p:cNvSpPr/>
            <p:nvPr/>
          </p:nvSpPr>
          <p:spPr>
            <a:xfrm>
              <a:off x="2269286" y="3276319"/>
              <a:ext cx="2174238" cy="68841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070" tIns="52070" rIns="52070" bIns="5207" numCol="1" spcCol="1270" anchor="b" anchorCtr="0">
              <a:noAutofit/>
            </a:bodyPr>
            <a:lstStyle/>
            <a:p>
              <a:pPr marL="0" lvl="0" indent="0" algn="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4100" kern="1200" dirty="0"/>
                <a:t> </a:t>
              </a:r>
            </a:p>
          </p:txBody>
        </p:sp>
        <p:sp>
          <p:nvSpPr>
            <p:cNvPr id="23" name="Ελεύθερη σχεδίαση: Σχήμα 22">
              <a:extLst>
                <a:ext uri="{FF2B5EF4-FFF2-40B4-BE49-F238E27FC236}">
                  <a16:creationId xmlns="" xmlns:a16="http://schemas.microsoft.com/office/drawing/2014/main" id="{3E4DE3B3-9801-4130-AB1A-EA37E0AABC53}"/>
                </a:ext>
              </a:extLst>
            </p:cNvPr>
            <p:cNvSpPr/>
            <p:nvPr/>
          </p:nvSpPr>
          <p:spPr>
            <a:xfrm>
              <a:off x="6214546" y="4351356"/>
              <a:ext cx="2174238" cy="67630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3700" kern="1200" dirty="0"/>
            </a:p>
          </p:txBody>
        </p:sp>
        <p:sp>
          <p:nvSpPr>
            <p:cNvPr id="24" name="Ελεύθερη σχεδίαση: Σχήμα 23">
              <a:extLst>
                <a:ext uri="{FF2B5EF4-FFF2-40B4-BE49-F238E27FC236}">
                  <a16:creationId xmlns="" xmlns:a16="http://schemas.microsoft.com/office/drawing/2014/main" id="{906C91A0-40FE-4594-9B13-DCE613CCDF85}"/>
                </a:ext>
              </a:extLst>
            </p:cNvPr>
            <p:cNvSpPr/>
            <p:nvPr/>
          </p:nvSpPr>
          <p:spPr>
            <a:xfrm>
              <a:off x="6133903" y="3276319"/>
              <a:ext cx="2174238" cy="8789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070" tIns="52070" rIns="52070" bIns="5207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4100" kern="1200"/>
            </a:p>
          </p:txBody>
        </p:sp>
        <p:sp>
          <p:nvSpPr>
            <p:cNvPr id="25" name="Ελεύθερη σχεδίαση: Σχήμα 24">
              <a:extLst>
                <a:ext uri="{FF2B5EF4-FFF2-40B4-BE49-F238E27FC236}">
                  <a16:creationId xmlns="" xmlns:a16="http://schemas.microsoft.com/office/drawing/2014/main" id="{004124F5-9406-4CEC-9BC9-54950D766484}"/>
                </a:ext>
              </a:extLst>
            </p:cNvPr>
            <p:cNvSpPr/>
            <p:nvPr/>
          </p:nvSpPr>
          <p:spPr>
            <a:xfrm>
              <a:off x="5943861" y="2390185"/>
              <a:ext cx="2174238" cy="60801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3400" kern="1200"/>
            </a:p>
          </p:txBody>
        </p:sp>
        <p:sp>
          <p:nvSpPr>
            <p:cNvPr id="27" name="Ελεύθερη σχεδίαση: Σχήμα 26">
              <a:extLst>
                <a:ext uri="{FF2B5EF4-FFF2-40B4-BE49-F238E27FC236}">
                  <a16:creationId xmlns="" xmlns:a16="http://schemas.microsoft.com/office/drawing/2014/main" id="{9903B0C9-3BCE-4570-9A44-4E622EDA35F8}"/>
                </a:ext>
              </a:extLst>
            </p:cNvPr>
            <p:cNvSpPr/>
            <p:nvPr/>
          </p:nvSpPr>
          <p:spPr>
            <a:xfrm>
              <a:off x="2391188" y="5512307"/>
              <a:ext cx="2174238" cy="98251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070" tIns="52070" rIns="52070" bIns="52070" numCol="1" spcCol="1270" anchor="ctr" anchorCtr="0">
              <a:noAutofit/>
            </a:bodyPr>
            <a:lstStyle/>
            <a:p>
              <a:pPr marL="0" lvl="0" indent="0" algn="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4100" kern="1200"/>
            </a:p>
          </p:txBody>
        </p:sp>
      </p:grpSp>
      <p:sp>
        <p:nvSpPr>
          <p:cNvPr id="28" name="Διάγραμμα ροής: Διεργασία 27">
            <a:extLst>
              <a:ext uri="{FF2B5EF4-FFF2-40B4-BE49-F238E27FC236}">
                <a16:creationId xmlns="" xmlns:a16="http://schemas.microsoft.com/office/drawing/2014/main" id="{71250B26-948A-4E3C-A2F0-5D97E786FBC8}"/>
              </a:ext>
            </a:extLst>
          </p:cNvPr>
          <p:cNvSpPr/>
          <p:nvPr/>
        </p:nvSpPr>
        <p:spPr>
          <a:xfrm>
            <a:off x="3935154" y="3524912"/>
            <a:ext cx="2163130" cy="1297331"/>
          </a:xfrm>
          <a:prstGeom prst="flowChartProcess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9" name="Εικόνα 28">
            <a:extLst>
              <a:ext uri="{FF2B5EF4-FFF2-40B4-BE49-F238E27FC236}">
                <a16:creationId xmlns="" xmlns:a16="http://schemas.microsoft.com/office/drawing/2014/main" id="{BDD59D5C-375E-41D9-8647-7922BF7EC0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363" y="3601614"/>
            <a:ext cx="2040712" cy="1129588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="" xmlns:a16="http://schemas.microsoft.com/office/drawing/2014/main" id="{A3A1BC2C-6829-4518-B910-154D20306C5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319657" y="159798"/>
            <a:ext cx="1450181" cy="9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8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Σύννεφο 8">
            <a:extLst>
              <a:ext uri="{FF2B5EF4-FFF2-40B4-BE49-F238E27FC236}">
                <a16:creationId xmlns="" xmlns:a16="http://schemas.microsoft.com/office/drawing/2014/main" id="{E32DE412-3832-44DE-A5A9-30B2589AE77A}"/>
              </a:ext>
            </a:extLst>
          </p:cNvPr>
          <p:cNvSpPr/>
          <p:nvPr/>
        </p:nvSpPr>
        <p:spPr>
          <a:xfrm>
            <a:off x="10711755" y="34053"/>
            <a:ext cx="1400983" cy="122324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80245" y="159798"/>
            <a:ext cx="9443621" cy="1345418"/>
          </a:xfrm>
        </p:spPr>
        <p:txBody>
          <a:bodyPr rtlCol="0">
            <a:normAutofit/>
          </a:bodyPr>
          <a:lstStyle/>
          <a:p>
            <a:r>
              <a:rPr lang="el-GR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Στόχος 3: τρώω τουλάχιστον 5 φρούτα και λαχανικά κάθε μέρα!</a:t>
            </a:r>
            <a:endParaRPr lang="el-GR" sz="400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51266" y="1978844"/>
            <a:ext cx="5459134" cy="688156"/>
          </a:xfrm>
        </p:spPr>
        <p:txBody>
          <a:bodyPr rtlCol="0"/>
          <a:lstStyle/>
          <a:p>
            <a:endParaRPr lang="en-US" sz="2800" dirty="0"/>
          </a:p>
          <a:p>
            <a:r>
              <a:rPr lang="el-GR" sz="4000" dirty="0"/>
              <a:t>Πού με βοηθούν;</a:t>
            </a:r>
          </a:p>
          <a:p>
            <a:pPr rtl="0"/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480245" y="3276384"/>
            <a:ext cx="7503098" cy="324219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l-GR" sz="3200" dirty="0"/>
              <a:t>Ενέργεια όλη την ημέρα</a:t>
            </a:r>
          </a:p>
          <a:p>
            <a:pPr>
              <a:defRPr/>
            </a:pPr>
            <a:r>
              <a:rPr lang="el-GR" sz="3200" dirty="0"/>
              <a:t>Λαμπερό δέρμα και μαλλιά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="" xmlns:a16="http://schemas.microsoft.com/office/drawing/2014/main" id="{0061787F-C41B-461A-A1D2-C23CB583B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5749" y="1547134"/>
            <a:ext cx="4130789" cy="3210421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="" xmlns:a16="http://schemas.microsoft.com/office/drawing/2014/main" id="{01B1D67E-8833-4F5D-9420-57D984E57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7873" y="4584440"/>
            <a:ext cx="3053195" cy="2296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A3A1BC2C-6829-4518-B910-154D20306C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1755" y="159798"/>
            <a:ext cx="1058083" cy="9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2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674BDA55-BE5F-41F7-BB4A-5749E156D9BF}"/>
              </a:ext>
            </a:extLst>
          </p:cNvPr>
          <p:cNvSpPr/>
          <p:nvPr/>
        </p:nvSpPr>
        <p:spPr>
          <a:xfrm>
            <a:off x="7343775" y="5985757"/>
            <a:ext cx="4848225" cy="872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="" xmlns:a16="http://schemas.microsoft.com/office/drawing/2014/main" id="{3F96ABE1-7943-413C-B4B7-3C09E81CABBA}"/>
              </a:ext>
            </a:extLst>
          </p:cNvPr>
          <p:cNvSpPr/>
          <p:nvPr/>
        </p:nvSpPr>
        <p:spPr>
          <a:xfrm>
            <a:off x="6934574" y="5944801"/>
            <a:ext cx="923925" cy="9131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 descr="Εικόνα που περιέχει πίνακας, εσωτερικό, φλιτζάνι, καθιστός&#10;&#10;Η περιγραφή δημιουργήθηκε με υψηλή αξιοπιστία">
            <a:extLst>
              <a:ext uri="{FF2B5EF4-FFF2-40B4-BE49-F238E27FC236}">
                <a16:creationId xmlns="" xmlns:a16="http://schemas.microsoft.com/office/drawing/2014/main" id="{2AF0C77D-310F-470A-A7B8-1D9EDC610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0565" y="1874983"/>
            <a:ext cx="3953551" cy="398677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/>
              <a:t> 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142043" y="408374"/>
            <a:ext cx="10682975" cy="1291118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el-GR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Στόχος 4:   αποφεύγω το συχνό 			            φαγητό   απ’ έξω</a:t>
            </a:r>
            <a:endParaRPr lang="el-GR" sz="4000" dirty="0"/>
          </a:p>
        </p:txBody>
      </p:sp>
      <p:sp>
        <p:nvSpPr>
          <p:cNvPr id="5" name="AutoShape 8">
            <a:extLst>
              <a:ext uri="{FF2B5EF4-FFF2-40B4-BE49-F238E27FC236}">
                <a16:creationId xmlns="" xmlns:a16="http://schemas.microsoft.com/office/drawing/2014/main" id="{B78FED18-C8B9-4A85-A4AC-258A4A214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516" y="1878900"/>
            <a:ext cx="4708227" cy="4106857"/>
          </a:xfrm>
          <a:prstGeom prst="flowChartSummingJunction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08000" tIns="72000" rIns="108000" bIns="72000" anchor="ctr"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C2FAE0-FF9B-4A1E-B983-1AD541397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300" y="1865368"/>
            <a:ext cx="2524573" cy="7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Ζάχαρη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12A0A4B-6EC6-447F-B28C-716E70098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183" y="3796254"/>
            <a:ext cx="1536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Λίπος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944B2EF-B349-42A5-A6D9-BA90A382D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151" y="5295349"/>
            <a:ext cx="1468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Αλάτι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ABA53BC4-1489-4A91-8E9D-DE6A32DD3C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7158" y="5523783"/>
            <a:ext cx="1503142" cy="106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88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βάλ 3">
            <a:extLst>
              <a:ext uri="{FF2B5EF4-FFF2-40B4-BE49-F238E27FC236}">
                <a16:creationId xmlns="" xmlns:a16="http://schemas.microsoft.com/office/drawing/2014/main" id="{EE61E21B-5342-4220-8973-008B66AF3A2B}"/>
              </a:ext>
            </a:extLst>
          </p:cNvPr>
          <p:cNvSpPr/>
          <p:nvPr/>
        </p:nvSpPr>
        <p:spPr>
          <a:xfrm>
            <a:off x="11106150" y="5355746"/>
            <a:ext cx="1085850" cy="10386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4700" y="570790"/>
            <a:ext cx="11807300" cy="1038688"/>
          </a:xfrm>
        </p:spPr>
        <p:txBody>
          <a:bodyPr rtlCol="0">
            <a:noAutofit/>
          </a:bodyPr>
          <a:lstStyle/>
          <a:p>
            <a:r>
              <a:rPr lang="el-GR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Στόχος 5: πίνω άφθονο νερό και άλλα 	    			υγρά μέσα στην ημέρα</a:t>
            </a:r>
            <a:endParaRPr lang="el-GR" sz="400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2451227" y="4810849"/>
            <a:ext cx="4572000" cy="823912"/>
          </a:xfrm>
        </p:spPr>
        <p:txBody>
          <a:bodyPr rtlCol="0"/>
          <a:lstStyle/>
          <a:p>
            <a:r>
              <a:rPr lang="el-G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…Ειδικά κατά τη διάρκεια του αγώνα!!</a:t>
            </a:r>
          </a:p>
          <a:p>
            <a:pPr rtl="0"/>
            <a:endParaRPr lang="el-GR" dirty="0"/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7028872" y="3466840"/>
            <a:ext cx="4876800" cy="1234468"/>
          </a:xfrm>
        </p:spPr>
        <p:txBody>
          <a:bodyPr rtlCol="0"/>
          <a:lstStyle/>
          <a:p>
            <a:pPr marL="45720" indent="0" algn="ctr">
              <a:buNone/>
            </a:pPr>
            <a:r>
              <a:rPr lang="el-GR" sz="2400" i="1" dirty="0">
                <a:solidFill>
                  <a:srgbClr val="FF0000"/>
                </a:solidFill>
              </a:rPr>
              <a:t>… αποφεύγουμε όμως τα </a:t>
            </a:r>
          </a:p>
          <a:p>
            <a:pPr marL="45720" indent="0" algn="ctr">
              <a:buNone/>
            </a:pPr>
            <a:r>
              <a:rPr lang="el-GR" sz="2400" i="1" dirty="0">
                <a:solidFill>
                  <a:srgbClr val="FF0000"/>
                </a:solidFill>
              </a:rPr>
              <a:t>αναψυκτικά</a:t>
            </a:r>
            <a:r>
              <a:rPr lang="el-GR" sz="3600" i="1" dirty="0">
                <a:solidFill>
                  <a:srgbClr val="FF0000"/>
                </a:solidFill>
              </a:rPr>
              <a:t>!</a:t>
            </a:r>
          </a:p>
          <a:p>
            <a:pPr rtl="0"/>
            <a:endParaRPr lang="el-GR" dirty="0"/>
          </a:p>
        </p:txBody>
      </p:sp>
      <p:pic>
        <p:nvPicPr>
          <p:cNvPr id="8" name="Picture 7" descr="juice">
            <a:extLst>
              <a:ext uri="{FF2B5EF4-FFF2-40B4-BE49-F238E27FC236}">
                <a16:creationId xmlns="" xmlns:a16="http://schemas.microsoft.com/office/drawing/2014/main" id="{8BC695CE-081C-435F-A554-5D45004E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2041" y="2487370"/>
            <a:ext cx="2218917" cy="2218917"/>
          </a:xfrm>
          <a:prstGeom prst="rect">
            <a:avLst/>
          </a:prstGeom>
          <a:noFill/>
        </p:spPr>
      </p:pic>
      <p:pic>
        <p:nvPicPr>
          <p:cNvPr id="9" name="Picture 9" descr="milk">
            <a:extLst>
              <a:ext uri="{FF2B5EF4-FFF2-40B4-BE49-F238E27FC236}">
                <a16:creationId xmlns="" xmlns:a16="http://schemas.microsoft.com/office/drawing/2014/main" id="{F7D05668-4103-4B16-BE18-8834031D2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6743" y="2059534"/>
            <a:ext cx="1923438" cy="2634847"/>
          </a:xfrm>
          <a:prstGeom prst="rect">
            <a:avLst/>
          </a:prstGeom>
          <a:noFill/>
        </p:spPr>
      </p:pic>
      <p:sp>
        <p:nvSpPr>
          <p:cNvPr id="11" name="Oval 11">
            <a:extLst>
              <a:ext uri="{FF2B5EF4-FFF2-40B4-BE49-F238E27FC236}">
                <a16:creationId xmlns="" xmlns:a16="http://schemas.microsoft.com/office/drawing/2014/main" id="{930B1BDF-6D0A-4F02-9FFD-44321F6FA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055" y="3196740"/>
            <a:ext cx="4886036" cy="147594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2C8006CA-35DC-4C58-812D-9DBAFAA414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491" y="2482946"/>
            <a:ext cx="1289241" cy="220824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665E6641-1006-4ECC-8946-6E68C98C19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5913" y="4972011"/>
            <a:ext cx="1421956" cy="7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4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Παιδιά που παίζουν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Προσαρμοσμένο 1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245_TF03461883_TF03461883" id="{AB44E3C3-A171-4728-B4E0-0D6AF99FDF4F}" vid="{A6E5A06F-C3CC-47B3-B853-7E82DD475786}"/>
    </a:ext>
  </a:extLst>
</a:theme>
</file>

<file path=ppt/theme/theme2.xml><?xml version="1.0" encoding="utf-8"?>
<a:theme xmlns:a="http://schemas.openxmlformats.org/drawingml/2006/main" name="Θέμα του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Σχεδίαση παρουσίασης με παιδιά που παίζουν για εκπαιδευτικά ιδρύματα (απεικόνιση καρτούν, ευρεία οθόνη)</Template>
  <TotalTime>739</TotalTime>
  <Words>196</Words>
  <Application>Microsoft Office PowerPoint</Application>
  <PresentationFormat>Προσαρμογή</PresentationFormat>
  <Paragraphs>64</Paragraphs>
  <Slides>12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Παιδιά που παίζουν 16x9</vt:lpstr>
      <vt:lpstr>Διατροφή και Υγεία</vt:lpstr>
      <vt:lpstr>Γιατί να προσέχω τη διατροφή μου;</vt:lpstr>
      <vt:lpstr>Διαφάνεια 3</vt:lpstr>
      <vt:lpstr>Διαφάνεια 4</vt:lpstr>
      <vt:lpstr>Συνδυάζω 3 ομάδες τροφίμων </vt:lpstr>
      <vt:lpstr>Διαφάνεια 6</vt:lpstr>
      <vt:lpstr>Στόχος 3: τρώω τουλάχιστον 5 φρούτα και λαχανικά κάθε μέρα!</vt:lpstr>
      <vt:lpstr> </vt:lpstr>
      <vt:lpstr>Στόχος 5: πίνω άφθονο νερό και άλλα         υγρά μέσα στην ημέρα</vt:lpstr>
      <vt:lpstr>Στόχος 6: αθλούμαι!</vt:lpstr>
      <vt:lpstr>Τι να τρώω πριν την προπόνηση;  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Διατροφή και Υγεία</dc:title>
  <dc:creator>Βάνα Μπ</dc:creator>
  <cp:lastModifiedBy>dimotiko.rod</cp:lastModifiedBy>
  <cp:revision>88</cp:revision>
  <dcterms:created xsi:type="dcterms:W3CDTF">2018-10-30T12:37:14Z</dcterms:created>
  <dcterms:modified xsi:type="dcterms:W3CDTF">2021-02-04T10:32:58Z</dcterms:modified>
</cp:coreProperties>
</file>